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97"/>
    <p:restoredTop sz="94651"/>
  </p:normalViewPr>
  <p:slideViewPr>
    <p:cSldViewPr snapToGrid="0">
      <p:cViewPr varScale="1">
        <p:scale>
          <a:sx n="65" d="100"/>
          <a:sy n="65" d="100"/>
        </p:scale>
        <p:origin x="232" y="1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280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1082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6205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iki.sei.cmu.edu/confluence/pages/viewpage.action?pageId=88046682" TargetMode="Externa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Babatunde Ali-Brown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0" name="Audio 19">
            <a:extLst>
              <a:ext uri="{FF2B5EF4-FFF2-40B4-BE49-F238E27FC236}">
                <a16:creationId xmlns:a16="http://schemas.microsoft.com/office/drawing/2014/main" id="{BECAAA0C-C613-E5E3-0777-58E5EF8AD7B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205"/>
    </mc:Choice>
    <mc:Fallback>
      <p:transition spd="slow" advTm="19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3</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Verify that resizing a collection increases the size of the collection.</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 code&#10;&#10;Description automatically generated">
            <a:extLst>
              <a:ext uri="{FF2B5EF4-FFF2-40B4-BE49-F238E27FC236}">
                <a16:creationId xmlns:a16="http://schemas.microsoft.com/office/drawing/2014/main" id="{AA923DC3-9DEE-9E1D-419B-7420AF1EF04E}"/>
              </a:ext>
            </a:extLst>
          </p:cNvPr>
          <p:cNvPicPr>
            <a:picLocks noChangeAspect="1"/>
          </p:cNvPicPr>
          <p:nvPr/>
        </p:nvPicPr>
        <p:blipFill>
          <a:blip r:embed="rId7"/>
          <a:stretch>
            <a:fillRect/>
          </a:stretch>
        </p:blipFill>
        <p:spPr>
          <a:xfrm>
            <a:off x="685800" y="2899056"/>
            <a:ext cx="4787900" cy="3505200"/>
          </a:xfrm>
          <a:prstGeom prst="rect">
            <a:avLst/>
          </a:prstGeom>
        </p:spPr>
      </p:pic>
      <p:pic>
        <p:nvPicPr>
          <p:cNvPr id="10" name="Audio 9">
            <a:extLst>
              <a:ext uri="{FF2B5EF4-FFF2-40B4-BE49-F238E27FC236}">
                <a16:creationId xmlns:a16="http://schemas.microsoft.com/office/drawing/2014/main" id="{5863D226-51C8-0C29-E4DB-6A2DA0EA49D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47398526"/>
      </p:ext>
    </p:extLst>
  </p:cSld>
  <p:clrMapOvr>
    <a:masterClrMapping/>
  </p:clrMapOvr>
  <mc:AlternateContent xmlns:mc="http://schemas.openxmlformats.org/markup-compatibility/2006">
    <mc:Choice xmlns:p14="http://schemas.microsoft.com/office/powerpoint/2010/main" Requires="p14">
      <p:transition spd="slow" p14:dur="2000" advTm="34422"/>
    </mc:Choice>
    <mc:Fallback>
      <p:transition spd="slow" advTm="34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4</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Verify that an out-of-range exception is not thrown for accessing an out of bound collection index.</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 shot of a computer code&#10;&#10;Description automatically generated">
            <a:extLst>
              <a:ext uri="{FF2B5EF4-FFF2-40B4-BE49-F238E27FC236}">
                <a16:creationId xmlns:a16="http://schemas.microsoft.com/office/drawing/2014/main" id="{4E515F1F-5196-D1B0-31AB-48D4782176FE}"/>
              </a:ext>
            </a:extLst>
          </p:cNvPr>
          <p:cNvPicPr>
            <a:picLocks noChangeAspect="1"/>
          </p:cNvPicPr>
          <p:nvPr/>
        </p:nvPicPr>
        <p:blipFill>
          <a:blip r:embed="rId7"/>
          <a:stretch>
            <a:fillRect/>
          </a:stretch>
        </p:blipFill>
        <p:spPr>
          <a:xfrm>
            <a:off x="685800" y="3286927"/>
            <a:ext cx="5943600" cy="2806700"/>
          </a:xfrm>
          <a:prstGeom prst="rect">
            <a:avLst/>
          </a:prstGeom>
        </p:spPr>
      </p:pic>
      <p:pic>
        <p:nvPicPr>
          <p:cNvPr id="15" name="Audio 14">
            <a:extLst>
              <a:ext uri="{FF2B5EF4-FFF2-40B4-BE49-F238E27FC236}">
                <a16:creationId xmlns:a16="http://schemas.microsoft.com/office/drawing/2014/main" id="{25A60922-02BA-4D35-6167-3915089AC4E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33270585"/>
      </p:ext>
    </p:extLst>
  </p:cSld>
  <p:clrMapOvr>
    <a:masterClrMapping/>
  </p:clrMapOvr>
  <mc:AlternateContent xmlns:mc="http://schemas.openxmlformats.org/markup-compatibility/2006">
    <mc:Choice xmlns:p14="http://schemas.microsoft.com/office/powerpoint/2010/main" Requires="p14">
      <p:transition spd="slow" p14:dur="2000" advTm="34756"/>
    </mc:Choice>
    <mc:Fallback>
      <p:transition spd="slow" advTm="34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F1F2AAB5-4895-737A-9F9E-B5F862707C1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741"/>
    </mc:Choice>
    <mc:Fallback>
      <p:transition spd="slow" advTm="19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54102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r>
              <a:rPr lang="en-US" sz="1800" dirty="0"/>
              <a:t>Access and Plan:</a:t>
            </a:r>
          </a:p>
          <a:p>
            <a:pPr marL="0" indent="0">
              <a:spcBef>
                <a:spcPts val="0"/>
              </a:spcBef>
              <a:buSzPts val="2000"/>
              <a:buNone/>
            </a:pPr>
            <a:r>
              <a:rPr lang="en-US" sz="1800" dirty="0"/>
              <a:t>• </a:t>
            </a:r>
            <a:r>
              <a:rPr lang="en-US" sz="1400" dirty="0"/>
              <a:t>DevOps lifecycle tools such as GitLab as Azure DevOps.</a:t>
            </a:r>
          </a:p>
          <a:p>
            <a:pPr marL="0" indent="0">
              <a:spcBef>
                <a:spcPts val="0"/>
              </a:spcBef>
              <a:buSzPts val="2000"/>
              <a:buNone/>
            </a:pPr>
            <a:r>
              <a:rPr lang="en-US" sz="1400" dirty="0"/>
              <a:t>•  Identity providers and web access management tools.</a:t>
            </a:r>
          </a:p>
          <a:p>
            <a:pPr marL="0" indent="0">
              <a:spcBef>
                <a:spcPts val="0"/>
              </a:spcBef>
              <a:buSzPts val="2000"/>
              <a:buNone/>
            </a:pPr>
            <a:r>
              <a:rPr lang="en-US" sz="1400" dirty="0"/>
              <a:t>• Authentication tools.</a:t>
            </a:r>
          </a:p>
          <a:p>
            <a:pPr marL="0" indent="0">
              <a:spcBef>
                <a:spcPts val="0"/>
              </a:spcBef>
              <a:buSzPts val="2000"/>
              <a:buNone/>
            </a:pPr>
            <a:r>
              <a:rPr lang="en-US" sz="1400" dirty="0"/>
              <a:t>• Attribute-based access control.</a:t>
            </a:r>
          </a:p>
          <a:p>
            <a:pPr marL="0" indent="0">
              <a:spcBef>
                <a:spcPts val="0"/>
              </a:spcBef>
              <a:buSzPts val="2000"/>
              <a:buNone/>
            </a:pPr>
            <a:r>
              <a:rPr lang="en-US" sz="1400" dirty="0"/>
              <a:t>• Privileged account security.</a:t>
            </a:r>
          </a:p>
          <a:p>
            <a:pPr marL="0" indent="0">
              <a:spcBef>
                <a:spcPts val="0"/>
              </a:spcBef>
              <a:buSzPts val="2000"/>
              <a:buNone/>
            </a:pPr>
            <a:endParaRPr lang="en-US" sz="1400" dirty="0"/>
          </a:p>
          <a:p>
            <a:pPr marL="0" indent="0">
              <a:spcBef>
                <a:spcPts val="0"/>
              </a:spcBef>
              <a:buSzPts val="2000"/>
              <a:buNone/>
            </a:pPr>
            <a:endParaRPr lang="en-US" sz="1400" dirty="0"/>
          </a:p>
          <a:p>
            <a:pPr marL="0" indent="0">
              <a:spcBef>
                <a:spcPts val="0"/>
              </a:spcBef>
              <a:buSzPts val="2000"/>
              <a:buNone/>
            </a:pPr>
            <a:r>
              <a:rPr lang="en-US" sz="1800" dirty="0"/>
              <a:t>Design and Development:</a:t>
            </a:r>
          </a:p>
          <a:p>
            <a:pPr marL="0" indent="0">
              <a:spcBef>
                <a:spcPts val="0"/>
              </a:spcBef>
              <a:buSzPts val="2000"/>
              <a:buNone/>
            </a:pPr>
            <a:r>
              <a:rPr lang="en-US" sz="1800" dirty="0"/>
              <a:t>• </a:t>
            </a:r>
            <a:r>
              <a:rPr lang="en-US" sz="1400" dirty="0"/>
              <a:t>OWASP and CERT.</a:t>
            </a:r>
          </a:p>
          <a:p>
            <a:pPr marL="0" indent="0">
              <a:spcBef>
                <a:spcPts val="0"/>
              </a:spcBef>
              <a:buSzPts val="2000"/>
              <a:buNone/>
            </a:pPr>
            <a:r>
              <a:rPr lang="en-US" sz="1400" dirty="0"/>
              <a:t>• Static dependency check tools.</a:t>
            </a:r>
          </a:p>
          <a:p>
            <a:pPr marL="0" indent="0">
              <a:spcBef>
                <a:spcPts val="0"/>
              </a:spcBef>
              <a:buSzPts val="2000"/>
              <a:buNone/>
            </a:pPr>
            <a:endParaRPr lang="en-US" sz="1400" dirty="0"/>
          </a:p>
          <a:p>
            <a:pPr marL="0" indent="0">
              <a:spcBef>
                <a:spcPts val="0"/>
              </a:spcBef>
              <a:buSzPts val="2000"/>
              <a:buNone/>
            </a:pPr>
            <a:endParaRPr lang="en-US" sz="1400" dirty="0"/>
          </a:p>
          <a:p>
            <a:pPr marL="0" indent="0">
              <a:spcBef>
                <a:spcPts val="0"/>
              </a:spcBef>
              <a:buSzPts val="2000"/>
              <a:buNone/>
            </a:pPr>
            <a:r>
              <a:rPr lang="en-US" sz="1900" dirty="0"/>
              <a:t>Build:</a:t>
            </a:r>
          </a:p>
          <a:p>
            <a:pPr marL="0" indent="0">
              <a:spcBef>
                <a:spcPts val="0"/>
              </a:spcBef>
              <a:buSzPts val="2000"/>
              <a:buNone/>
            </a:pPr>
            <a:endParaRPr lang="en-US" sz="1400" dirty="0"/>
          </a:p>
          <a:p>
            <a:pPr marL="0" indent="0">
              <a:spcBef>
                <a:spcPts val="0"/>
              </a:spcBef>
              <a:buSzPts val="2000"/>
              <a:buNone/>
            </a:pPr>
            <a:r>
              <a:rPr lang="en-US" sz="1400" dirty="0"/>
              <a:t>• Build tools such as MS Build, Maven, Gradle.</a:t>
            </a:r>
          </a:p>
          <a:p>
            <a:pPr marL="0" indent="0">
              <a:spcBef>
                <a:spcPts val="0"/>
              </a:spcBef>
              <a:buSzPts val="2000"/>
              <a:buNone/>
            </a:pPr>
            <a:r>
              <a:rPr lang="en-US" sz="1400" dirty="0"/>
              <a:t>• Trusted open-source code</a:t>
            </a:r>
          </a:p>
          <a:p>
            <a:pPr marL="0" indent="0">
              <a:spcBef>
                <a:spcPts val="0"/>
              </a:spcBef>
              <a:buSzPts val="2000"/>
              <a:buNone/>
            </a:pPr>
            <a:r>
              <a:rPr lang="en-US" sz="1400" dirty="0"/>
              <a:t>• Authentication tools.</a:t>
            </a:r>
          </a:p>
          <a:p>
            <a:pPr marL="0" indent="0">
              <a:spcBef>
                <a:spcPts val="0"/>
              </a:spcBef>
              <a:buSzPts val="2000"/>
              <a:buNone/>
            </a:pPr>
            <a:endParaRPr lang="en-US" sz="1400" dirty="0"/>
          </a:p>
          <a:p>
            <a:pPr marL="0" indent="0">
              <a:spcBef>
                <a:spcPts val="0"/>
              </a:spcBef>
              <a:buSzPts val="2000"/>
              <a:buNone/>
            </a:pPr>
            <a:endParaRPr lang="en-US" sz="1400" dirty="0"/>
          </a:p>
          <a:p>
            <a:pPr marL="0" indent="0">
              <a:spcBef>
                <a:spcPts val="0"/>
              </a:spcBef>
              <a:buSzPts val="2000"/>
              <a:buNone/>
            </a:pPr>
            <a:endParaRPr lang="en-US" sz="1800" dirty="0"/>
          </a:p>
          <a:p>
            <a:pPr marL="0" indent="0">
              <a:spcBef>
                <a:spcPts val="0"/>
              </a:spcBef>
              <a:buSzPts val="2000"/>
              <a:buNone/>
            </a:pPr>
            <a:endParaRPr lang="en-US" sz="1800" dirty="0"/>
          </a:p>
          <a:p>
            <a:pPr marL="0" indent="0">
              <a:spcBef>
                <a:spcPts val="0"/>
              </a:spcBef>
              <a:buSzPts val="2000"/>
              <a:buNone/>
            </a:pPr>
            <a:endParaRPr lang="en-US" sz="1800" dirty="0"/>
          </a:p>
          <a:p>
            <a:pPr marL="285750" indent="-285750">
              <a:spcBef>
                <a:spcPts val="0"/>
              </a:spcBef>
              <a:buSzPts val="2000"/>
            </a:pPr>
            <a:endParaRPr lang="en-US" sz="1800" dirty="0"/>
          </a:p>
          <a:p>
            <a:pPr marL="685800" lvl="1" indent="-228600" algn="l" rtl="0">
              <a:lnSpc>
                <a:spcPct val="90000"/>
              </a:lnSpc>
              <a:spcBef>
                <a:spcPts val="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10;p10">
            <a:extLst>
              <a:ext uri="{FF2B5EF4-FFF2-40B4-BE49-F238E27FC236}">
                <a16:creationId xmlns:a16="http://schemas.microsoft.com/office/drawing/2014/main" id="{7DF1B437-A261-358F-840F-9C2F1D9B1DC4}"/>
              </a:ext>
            </a:extLst>
          </p:cNvPr>
          <p:cNvSpPr txBox="1">
            <a:spLocks/>
          </p:cNvSpPr>
          <p:nvPr/>
        </p:nvSpPr>
        <p:spPr>
          <a:xfrm>
            <a:off x="6121400" y="2194560"/>
            <a:ext cx="5410200"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Font typeface="Arial"/>
              <a:buNone/>
            </a:pPr>
            <a:r>
              <a:rPr lang="en-US" sz="1800" dirty="0"/>
              <a:t>Test and Verify:</a:t>
            </a:r>
          </a:p>
          <a:p>
            <a:pPr marL="0" indent="0">
              <a:spcBef>
                <a:spcPts val="0"/>
              </a:spcBef>
              <a:buSzPts val="2000"/>
              <a:buNone/>
            </a:pPr>
            <a:r>
              <a:rPr lang="en-US" sz="1800" dirty="0"/>
              <a:t>• </a:t>
            </a:r>
            <a:r>
              <a:rPr lang="en-US" sz="1400" dirty="0"/>
              <a:t>Testing tools such as Cucumber, Junit, and Google test.</a:t>
            </a:r>
          </a:p>
          <a:p>
            <a:pPr marL="0" indent="0">
              <a:spcBef>
                <a:spcPts val="0"/>
              </a:spcBef>
              <a:buSzPts val="2000"/>
              <a:buNone/>
            </a:pPr>
            <a:r>
              <a:rPr lang="en-US" sz="1400" dirty="0"/>
              <a:t>• DAST and IAST tools such as OWASP ZAP, Veracode and Qualys.</a:t>
            </a:r>
          </a:p>
          <a:p>
            <a:pPr marL="0" indent="0">
              <a:spcBef>
                <a:spcPts val="0"/>
              </a:spcBef>
              <a:buSzPts val="2000"/>
              <a:buNone/>
            </a:pPr>
            <a:r>
              <a:rPr lang="en-US" sz="1400" dirty="0"/>
              <a:t>• Fuzzing tools such as </a:t>
            </a:r>
            <a:r>
              <a:rPr lang="en-US" sz="1400" dirty="0" err="1"/>
              <a:t>Radamsa</a:t>
            </a:r>
            <a:r>
              <a:rPr lang="en-US" sz="1400" dirty="0"/>
              <a:t>, AFL, and Burp Suite.</a:t>
            </a:r>
          </a:p>
          <a:p>
            <a:pPr marL="0" indent="0">
              <a:spcBef>
                <a:spcPts val="0"/>
              </a:spcBef>
              <a:buSzPts val="2000"/>
              <a:buNone/>
            </a:pPr>
            <a:r>
              <a:rPr lang="en-US" sz="1400" dirty="0"/>
              <a:t>• Vulnerability scanning tools.</a:t>
            </a:r>
          </a:p>
          <a:p>
            <a:pPr marL="0" indent="0">
              <a:spcBef>
                <a:spcPts val="0"/>
              </a:spcBef>
              <a:buSzPts val="2000"/>
              <a:buNone/>
            </a:pPr>
            <a:endParaRPr lang="en-US" sz="1800" dirty="0"/>
          </a:p>
          <a:p>
            <a:pPr marL="0" indent="0">
              <a:spcBef>
                <a:spcPts val="0"/>
              </a:spcBef>
              <a:buSzPts val="2000"/>
              <a:buNone/>
            </a:pPr>
            <a:endParaRPr lang="en-US" sz="1800" dirty="0"/>
          </a:p>
          <a:p>
            <a:pPr marL="685800" lvl="1" indent="-228600">
              <a:spcBef>
                <a:spcPts val="0"/>
              </a:spcBef>
              <a:buSzPts val="2000"/>
            </a:pPr>
            <a:endParaRPr lang="en-US" sz="1600" dirty="0"/>
          </a:p>
        </p:txBody>
      </p:sp>
      <p:pic>
        <p:nvPicPr>
          <p:cNvPr id="8" name="Audio 7">
            <a:extLst>
              <a:ext uri="{FF2B5EF4-FFF2-40B4-BE49-F238E27FC236}">
                <a16:creationId xmlns:a16="http://schemas.microsoft.com/office/drawing/2014/main" id="{26156D00-1D01-B8E9-BB62-A885B5CEB6F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869"/>
    </mc:Choice>
    <mc:Fallback>
      <p:transition spd="slow" advTm="82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practice of defense in depth as described in this policy helps to thoroughly secure critical system assets and data.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Not thinking about or implementing security measures from the beginning greatly increases the cost of remediation.</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Applying multiple layers of security may be ideal for optimum security but may also impact the number of resources required to implement them.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It also requires the applications to have lots of security dependencies that accrues in licensing costs over time. </a:t>
            </a:r>
          </a:p>
          <a:p>
            <a:pPr marL="228600" lvl="0" indent="-228600" algn="l" rtl="0">
              <a:lnSpc>
                <a:spcPct val="90000"/>
              </a:lnSpc>
              <a:spcBef>
                <a:spcPts val="0"/>
              </a:spcBef>
              <a:spcAft>
                <a:spcPts val="0"/>
              </a:spcAft>
              <a:buClr>
                <a:schemeClr val="lt1"/>
              </a:buClr>
              <a:buSzPts val="2000"/>
              <a:buChar char="•"/>
            </a:pPr>
            <a:endParaRPr lang="en-US" sz="20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C08EA5D5-EC55-891C-BC0F-0A517ADBFD7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890"/>
    </mc:Choice>
    <mc:Fallback>
      <p:transition spd="slow" advTm="42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en-US" dirty="0"/>
              <a:t>Don't Leave Security to the End</a:t>
            </a:r>
          </a:p>
          <a:p>
            <a:pPr marL="0" indent="0">
              <a:spcBef>
                <a:spcPts val="0"/>
              </a:spcBef>
              <a:buNone/>
            </a:pPr>
            <a:endParaRPr lang="en-US" dirty="0"/>
          </a:p>
          <a:p>
            <a:pPr marL="228600" indent="-228600">
              <a:spcBef>
                <a:spcPts val="0"/>
              </a:spcBef>
            </a:pPr>
            <a:r>
              <a:rPr lang="en-US" sz="1500" dirty="0"/>
              <a:t>Start with security by planning on the kind of data to collect, not collecting sensitive information unnecessarily, and holding on to the data only as long as it is needed.</a:t>
            </a:r>
          </a:p>
          <a:p>
            <a:pPr marL="228600" indent="-228600">
              <a:spcBef>
                <a:spcPts val="0"/>
              </a:spcBef>
            </a:pPr>
            <a:endParaRPr lang="en-US" sz="1500" dirty="0"/>
          </a:p>
          <a:p>
            <a:pPr marL="228600" indent="-228600">
              <a:spcBef>
                <a:spcPts val="0"/>
              </a:spcBef>
            </a:pPr>
            <a:r>
              <a:rPr lang="en-US" sz="1500" dirty="0"/>
              <a:t>Control access to data by restricting access and limiting administrative access.</a:t>
            </a:r>
          </a:p>
          <a:p>
            <a:pPr marL="0" indent="0">
              <a:spcBef>
                <a:spcPts val="0"/>
              </a:spcBef>
              <a:buNone/>
            </a:pPr>
            <a:endParaRPr lang="en-US" sz="1500" dirty="0"/>
          </a:p>
          <a:p>
            <a:pPr marL="228600" indent="-228600">
              <a:spcBef>
                <a:spcPts val="0"/>
              </a:spcBef>
            </a:pPr>
            <a:r>
              <a:rPr lang="en-US" sz="1500" dirty="0"/>
              <a:t>Use secure user authentication schemes such as 2FA/MFA, storing passwords securely, and protecting against authentication bypass.</a:t>
            </a:r>
          </a:p>
          <a:p>
            <a:pPr marL="228600" indent="-228600">
              <a:spcBef>
                <a:spcPts val="0"/>
              </a:spcBef>
            </a:pPr>
            <a:endParaRPr lang="en-US" sz="1500" dirty="0"/>
          </a:p>
          <a:p>
            <a:pPr marL="228600" indent="-228600">
              <a:spcBef>
                <a:spcPts val="0"/>
              </a:spcBef>
            </a:pPr>
            <a:r>
              <a:rPr lang="en-US" sz="1500" dirty="0"/>
              <a:t>Properly store, transmit and use sensitive data using encryption.</a:t>
            </a:r>
          </a:p>
          <a:p>
            <a:pPr marL="228600" indent="-228600">
              <a:spcBef>
                <a:spcPts val="0"/>
              </a:spcBef>
            </a:pPr>
            <a:endParaRPr lang="en-US" sz="1500" dirty="0"/>
          </a:p>
          <a:p>
            <a:pPr marL="228600" indent="-228600">
              <a:spcBef>
                <a:spcPts val="0"/>
              </a:spcBef>
            </a:pPr>
            <a:r>
              <a:rPr lang="en-US" sz="1500" dirty="0"/>
              <a:t>Regularly audit and track system and network use.</a:t>
            </a:r>
          </a:p>
          <a:p>
            <a:pPr marL="228600" indent="-228600">
              <a:spcBef>
                <a:spcPts val="0"/>
              </a:spcBef>
            </a:pPr>
            <a:endParaRPr lang="en-US" sz="1500" dirty="0"/>
          </a:p>
          <a:p>
            <a:pPr marL="228600" indent="-228600">
              <a:spcBef>
                <a:spcPts val="0"/>
              </a:spcBef>
            </a:pPr>
            <a:r>
              <a:rPr lang="en-US" sz="1500" dirty="0"/>
              <a:t>Secure remote access to the system network.</a:t>
            </a:r>
          </a:p>
          <a:p>
            <a:pPr marL="0" indent="0">
              <a:spcBef>
                <a:spcPts val="0"/>
              </a:spcBef>
              <a:buNone/>
            </a:pPr>
            <a:endParaRPr lang="en-US" sz="1500" dirty="0"/>
          </a:p>
          <a:p>
            <a:pPr marL="228600" indent="-228600">
              <a:spcBef>
                <a:spcPts val="0"/>
              </a:spcBef>
            </a:pPr>
            <a:r>
              <a:rPr lang="en-US" sz="1500" dirty="0"/>
              <a:t>Enforce the use of industry-standard security policies, and train developers in secure coding following the adopted policy.</a:t>
            </a:r>
          </a:p>
          <a:p>
            <a:pPr marL="228600" indent="-228600">
              <a:spcBef>
                <a:spcPts val="0"/>
              </a:spcBef>
            </a:pPr>
            <a:endParaRPr lang="en-US"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AF385256-CE0A-B206-4F73-B0D5395B844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236"/>
    </mc:Choice>
    <mc:Fallback>
      <p:transition spd="slow" advTm="19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Strictly adhere to the practice of defense in depth. </a:t>
            </a:r>
          </a:p>
          <a:p>
            <a:pPr marL="228600" lvl="0" indent="-228600" algn="l" rtl="0">
              <a:lnSpc>
                <a:spcPct val="90000"/>
              </a:lnSpc>
              <a:spcBef>
                <a:spcPts val="0"/>
              </a:spcBef>
              <a:spcAft>
                <a:spcPts val="0"/>
              </a:spcAft>
              <a:buClr>
                <a:schemeClr val="lt1"/>
              </a:buClr>
              <a:buSzPts val="2200"/>
              <a:buChar char="•"/>
            </a:pPr>
            <a:r>
              <a:rPr lang="en-US" dirty="0"/>
              <a:t>Analyze security impacts using a threat matrix. </a:t>
            </a:r>
          </a:p>
          <a:p>
            <a:pPr marL="228600" lvl="0" indent="-228600" algn="l" rtl="0">
              <a:lnSpc>
                <a:spcPct val="90000"/>
              </a:lnSpc>
              <a:spcBef>
                <a:spcPts val="0"/>
              </a:spcBef>
              <a:spcAft>
                <a:spcPts val="0"/>
              </a:spcAft>
              <a:buClr>
                <a:schemeClr val="lt1"/>
              </a:buClr>
              <a:buSzPts val="2200"/>
              <a:buChar char="•"/>
            </a:pPr>
            <a:r>
              <a:rPr lang="en-US" dirty="0"/>
              <a:t>Follow clearly defined security principles. </a:t>
            </a:r>
          </a:p>
          <a:p>
            <a:pPr marL="228600" lvl="0" indent="-228600" algn="l" rtl="0">
              <a:lnSpc>
                <a:spcPct val="90000"/>
              </a:lnSpc>
              <a:spcBef>
                <a:spcPts val="0"/>
              </a:spcBef>
              <a:spcAft>
                <a:spcPts val="0"/>
              </a:spcAft>
              <a:buClr>
                <a:schemeClr val="lt1"/>
              </a:buClr>
              <a:buSzPts val="2200"/>
              <a:buChar char="•"/>
            </a:pPr>
            <a:r>
              <a:rPr lang="en-US" dirty="0"/>
              <a:t>Define detailed standards based on stated principles.</a:t>
            </a:r>
          </a:p>
          <a:p>
            <a:pPr marL="228600" lvl="0" indent="-228600" algn="l" rtl="0">
              <a:lnSpc>
                <a:spcPct val="90000"/>
              </a:lnSpc>
              <a:spcBef>
                <a:spcPts val="0"/>
              </a:spcBef>
              <a:spcAft>
                <a:spcPts val="0"/>
              </a:spcAft>
              <a:buClr>
                <a:schemeClr val="lt1"/>
              </a:buClr>
              <a:buSzPts val="2200"/>
              <a:buChar char="•"/>
            </a:pPr>
            <a:r>
              <a:rPr lang="en-US" dirty="0"/>
              <a:t>Create policies for data encryption.</a:t>
            </a:r>
          </a:p>
          <a:p>
            <a:pPr marL="228600" lvl="0" indent="-228600" algn="l" rtl="0">
              <a:lnSpc>
                <a:spcPct val="90000"/>
              </a:lnSpc>
              <a:spcBef>
                <a:spcPts val="0"/>
              </a:spcBef>
              <a:spcAft>
                <a:spcPts val="0"/>
              </a:spcAft>
              <a:buClr>
                <a:schemeClr val="lt1"/>
              </a:buClr>
              <a:buSzPts val="2200"/>
              <a:buChar char="•"/>
            </a:pPr>
            <a:r>
              <a:rPr lang="en-US" dirty="0"/>
              <a:t>Implement of the Triple-A framework</a:t>
            </a:r>
          </a:p>
          <a:p>
            <a:pPr marL="228600" lvl="0" indent="-228600" algn="l" rtl="0">
              <a:lnSpc>
                <a:spcPct val="90000"/>
              </a:lnSpc>
              <a:spcBef>
                <a:spcPts val="0"/>
              </a:spcBef>
              <a:spcAft>
                <a:spcPts val="0"/>
              </a:spcAft>
              <a:buClr>
                <a:schemeClr val="lt1"/>
              </a:buClr>
              <a:buSzPts val="2200"/>
              <a:buChar char="•"/>
            </a:pPr>
            <a:r>
              <a:rPr lang="en-US" dirty="0"/>
              <a:t>Practice unit testing.</a:t>
            </a:r>
          </a:p>
          <a:p>
            <a:pPr marL="228600" lvl="0" indent="-228600" algn="l" rtl="0">
              <a:lnSpc>
                <a:spcPct val="90000"/>
              </a:lnSpc>
              <a:spcBef>
                <a:spcPts val="0"/>
              </a:spcBef>
              <a:spcAft>
                <a:spcPts val="0"/>
              </a:spcAft>
              <a:buClr>
                <a:schemeClr val="lt1"/>
              </a:buClr>
              <a:buSzPts val="2200"/>
              <a:buChar char="•"/>
            </a:pPr>
            <a:r>
              <a:rPr lang="en-US" dirty="0"/>
              <a:t>Automate using security tools.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98144E56-FA30-7F02-12F2-4F3F673D5D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900"/>
    </mc:Choice>
    <mc:Fallback>
      <p:transition spd="slow" advTm="24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Seacord</a:t>
            </a:r>
            <a:r>
              <a:rPr lang="en-US" dirty="0"/>
              <a:t> R. C. (2013). Secure coding in c and </a:t>
            </a:r>
            <a:r>
              <a:rPr lang="en-US" dirty="0" err="1"/>
              <a:t>c++</a:t>
            </a:r>
            <a:r>
              <a:rPr lang="en-US" dirty="0"/>
              <a:t> (2nd ed.). Addison-Wesley.</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SEI CERT C++ Coding Standard </a:t>
            </a:r>
            <a:r>
              <a:rPr lang="en-US" dirty="0">
                <a:hlinkClick r:id="rId6"/>
              </a:rPr>
              <a:t>https://wiki.sei.cmu.edu/confluence/pages/viewpage.action?pageId=88046682</a:t>
            </a:r>
            <a:r>
              <a:rPr lang="en-US" dirty="0"/>
              <a:t>]</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E8FE5B90-BC4F-DDC0-9A09-97CB8D131DC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540"/>
    </mc:Choice>
    <mc:Fallback>
      <p:transition spd="slow" advTm="21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913468"/>
            <a:ext cx="10820400" cy="4305218"/>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Defend against multiple security attacks using multiple overlapping and redundant security layers.</a:t>
            </a:r>
          </a:p>
          <a:p>
            <a:pPr marL="685800" lvl="0" indent="0" algn="l" rtl="0">
              <a:lnSpc>
                <a:spcPct val="90000"/>
              </a:lnSpc>
              <a:spcBef>
                <a:spcPts val="0"/>
              </a:spcBef>
              <a:spcAft>
                <a:spcPts val="0"/>
              </a:spcAft>
              <a:buSzPts val="18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1" name="Audio 10">
            <a:extLst>
              <a:ext uri="{FF2B5EF4-FFF2-40B4-BE49-F238E27FC236}">
                <a16:creationId xmlns:a16="http://schemas.microsoft.com/office/drawing/2014/main" id="{A78A5AF0-752E-A864-E2D1-3CE40A650A6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927"/>
    </mc:Choice>
    <mc:Fallback>
      <p:transition spd="slow" advTm="33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561050"/>
            <a:ext cx="2486100" cy="3532577"/>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CPP standards are analyzed by how likely the are to happen (severity) and their priority.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542655354"/>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SQL Injection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P18</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P1</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Assertions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extLst>
              <a:ext uri="{FF2B5EF4-FFF2-40B4-BE49-F238E27FC236}">
                <a16:creationId xmlns:a16="http://schemas.microsoft.com/office/drawing/2014/main" id="{89A8E2A4-AF9B-46DD-0F1B-624F51BDD0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582"/>
    </mc:Choice>
    <mc:Fallback>
      <p:transition spd="slow" advTm="30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862668"/>
            <a:ext cx="10820400" cy="4356018"/>
          </a:xfrm>
          <a:prstGeom prst="rect">
            <a:avLst/>
          </a:prstGeom>
          <a:noFill/>
          <a:ln>
            <a:noFill/>
          </a:ln>
        </p:spPr>
        <p:txBody>
          <a:bodyPr spcFirstLastPara="1" wrap="square" lIns="91425" tIns="45700" rIns="91425" bIns="45700" anchor="t" anchorCtr="0">
            <a:normAutofit fontScale="25000" lnSpcReduction="20000"/>
          </a:bodyPr>
          <a:lstStyle/>
          <a:p>
            <a:pPr marL="228600" lvl="0" indent="-228600" algn="l" rtl="0">
              <a:lnSpc>
                <a:spcPct val="170000"/>
              </a:lnSpc>
              <a:spcBef>
                <a:spcPts val="0"/>
              </a:spcBef>
              <a:spcAft>
                <a:spcPts val="0"/>
              </a:spcAft>
              <a:buClr>
                <a:schemeClr val="lt1"/>
              </a:buClr>
              <a:buSzPts val="2200"/>
              <a:buChar char="•"/>
            </a:pPr>
            <a:r>
              <a:rPr lang="en-US" sz="7200" dirty="0"/>
              <a:t>Validate Input Data (STD-CPP-002, STD-CPP-003)</a:t>
            </a:r>
          </a:p>
          <a:p>
            <a:pPr marL="228600" lvl="0" indent="-228600" algn="l" rtl="0">
              <a:lnSpc>
                <a:spcPct val="170000"/>
              </a:lnSpc>
              <a:spcBef>
                <a:spcPts val="0"/>
              </a:spcBef>
              <a:spcAft>
                <a:spcPts val="0"/>
              </a:spcAft>
              <a:buClr>
                <a:schemeClr val="lt1"/>
              </a:buClr>
              <a:buSzPts val="2200"/>
              <a:buChar char="•"/>
            </a:pPr>
            <a:r>
              <a:rPr lang="en-US" sz="7200" dirty="0"/>
              <a:t>Heed Compiler Warnings (STD-CPP-001, STD-CPP-002, STD-CPP-003)</a:t>
            </a:r>
          </a:p>
          <a:p>
            <a:pPr marL="228600" lvl="0" indent="-228600" algn="l" rtl="0">
              <a:lnSpc>
                <a:spcPct val="170000"/>
              </a:lnSpc>
              <a:spcBef>
                <a:spcPts val="0"/>
              </a:spcBef>
              <a:spcAft>
                <a:spcPts val="0"/>
              </a:spcAft>
              <a:buClr>
                <a:schemeClr val="lt1"/>
              </a:buClr>
              <a:buSzPts val="2200"/>
              <a:buChar char="•"/>
            </a:pPr>
            <a:r>
              <a:rPr lang="en-US" sz="7200" dirty="0"/>
              <a:t>Architect and Design for Security Policies (STD-CPP-009, STD-CPP-010)</a:t>
            </a:r>
          </a:p>
          <a:p>
            <a:pPr marL="228600" lvl="0" indent="-228600" algn="l" rtl="0">
              <a:lnSpc>
                <a:spcPct val="170000"/>
              </a:lnSpc>
              <a:spcBef>
                <a:spcPts val="0"/>
              </a:spcBef>
              <a:spcAft>
                <a:spcPts val="0"/>
              </a:spcAft>
              <a:buClr>
                <a:schemeClr val="lt1"/>
              </a:buClr>
              <a:buSzPts val="2200"/>
              <a:buChar char="•"/>
            </a:pPr>
            <a:r>
              <a:rPr lang="en-US" sz="7200" dirty="0"/>
              <a:t>Keep it Simple (ALL STANDARDS)</a:t>
            </a:r>
          </a:p>
          <a:p>
            <a:pPr marL="228600" lvl="0" indent="-228600" algn="l" rtl="0">
              <a:lnSpc>
                <a:spcPct val="170000"/>
              </a:lnSpc>
              <a:spcBef>
                <a:spcPts val="0"/>
              </a:spcBef>
              <a:spcAft>
                <a:spcPts val="0"/>
              </a:spcAft>
              <a:buClr>
                <a:schemeClr val="lt1"/>
              </a:buClr>
              <a:buSzPts val="2200"/>
              <a:buChar char="•"/>
            </a:pPr>
            <a:r>
              <a:rPr lang="en-US" sz="7200" dirty="0"/>
              <a:t>Default Deny (STD-CPP-004)</a:t>
            </a:r>
          </a:p>
          <a:p>
            <a:pPr marL="228600" indent="-228600">
              <a:lnSpc>
                <a:spcPct val="170000"/>
              </a:lnSpc>
              <a:spcBef>
                <a:spcPts val="0"/>
              </a:spcBef>
              <a:buSzPts val="2200"/>
            </a:pPr>
            <a:r>
              <a:rPr lang="en-US" sz="7200" dirty="0"/>
              <a:t>Adhere to Principle of Least Privilege (STD-CPP-004)</a:t>
            </a:r>
          </a:p>
          <a:p>
            <a:pPr marL="228600" lvl="0" indent="-228600" algn="l" rtl="0">
              <a:lnSpc>
                <a:spcPct val="170000"/>
              </a:lnSpc>
              <a:spcBef>
                <a:spcPts val="0"/>
              </a:spcBef>
              <a:spcAft>
                <a:spcPts val="0"/>
              </a:spcAft>
              <a:buClr>
                <a:schemeClr val="lt1"/>
              </a:buClr>
              <a:buSzPts val="2200"/>
              <a:buChar char="•"/>
            </a:pPr>
            <a:r>
              <a:rPr lang="en-US" sz="7200" dirty="0"/>
              <a:t>Sanitize Data Sent to Other Systems (STD-CPP-003, STD-CPP-004)</a:t>
            </a:r>
          </a:p>
          <a:p>
            <a:pPr marL="228600" indent="-228600">
              <a:lnSpc>
                <a:spcPct val="170000"/>
              </a:lnSpc>
              <a:spcBef>
                <a:spcPts val="0"/>
              </a:spcBef>
              <a:buSzPts val="2200"/>
            </a:pPr>
            <a:r>
              <a:rPr lang="en-US" sz="7200" dirty="0"/>
              <a:t>Practice Defense in Depth, (STD-CPP-003, STD-CPP-004, STD-CPP-007)</a:t>
            </a:r>
          </a:p>
          <a:p>
            <a:pPr marL="228600" indent="-228600">
              <a:lnSpc>
                <a:spcPct val="170000"/>
              </a:lnSpc>
              <a:spcBef>
                <a:spcPts val="0"/>
              </a:spcBef>
              <a:buSzPts val="2200"/>
            </a:pPr>
            <a:r>
              <a:rPr lang="en-US" sz="7200" dirty="0"/>
              <a:t>Use Effective Quality Assurance Techniques (ALL STANDARDS)</a:t>
            </a:r>
          </a:p>
          <a:p>
            <a:pPr marL="228600" lvl="0" indent="-228600" algn="l" rtl="0">
              <a:lnSpc>
                <a:spcPct val="170000"/>
              </a:lnSpc>
              <a:spcBef>
                <a:spcPts val="0"/>
              </a:spcBef>
              <a:spcAft>
                <a:spcPts val="0"/>
              </a:spcAft>
              <a:buClr>
                <a:schemeClr val="lt1"/>
              </a:buClr>
              <a:buSzPts val="2200"/>
              <a:buChar char="•"/>
            </a:pPr>
            <a:r>
              <a:rPr lang="en-US" sz="7200" dirty="0"/>
              <a:t>Adopt a Secure Coding Standard (ALL STANDARDS)</a:t>
            </a:r>
          </a:p>
          <a:p>
            <a:pPr marL="228600" lvl="0" indent="-228600" algn="l" rtl="0">
              <a:lnSpc>
                <a:spcPct val="90000"/>
              </a:lnSpc>
              <a:spcBef>
                <a:spcPts val="0"/>
              </a:spcBef>
              <a:spcAft>
                <a:spcPts val="0"/>
              </a:spcAft>
              <a:buClr>
                <a:schemeClr val="lt1"/>
              </a:buClr>
              <a:buSzPts val="2200"/>
              <a:buChar char="•"/>
            </a:pP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extLst>
              <a:ext uri="{FF2B5EF4-FFF2-40B4-BE49-F238E27FC236}">
                <a16:creationId xmlns:a16="http://schemas.microsoft.com/office/drawing/2014/main" id="{55ABB082-DA24-D370-052B-F849DF86FB6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914"/>
    </mc:Choice>
    <mc:Fallback>
      <p:transition spd="slow" advTm="83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685777" y="666338"/>
            <a:ext cx="10822034" cy="142948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sz="4000" dirty="0"/>
              <a:t>CODING STANDARDS</a:t>
            </a:r>
            <a:endParaRPr sz="4000" dirty="0"/>
          </a:p>
        </p:txBody>
      </p:sp>
      <p:pic>
        <p:nvPicPr>
          <p:cNvPr id="15" name="Picture Placeholder 14" descr="A table with text on it&#10;&#10;Description automatically generated">
            <a:extLst>
              <a:ext uri="{FF2B5EF4-FFF2-40B4-BE49-F238E27FC236}">
                <a16:creationId xmlns:a16="http://schemas.microsoft.com/office/drawing/2014/main" id="{1DED15AE-DAC4-F611-8510-D91194E5814C}"/>
              </a:ext>
            </a:extLst>
          </p:cNvPr>
          <p:cNvPicPr>
            <a:picLocks noGrp="1" noChangeAspect="1"/>
          </p:cNvPicPr>
          <p:nvPr>
            <p:ph type="pic" idx="2"/>
          </p:nvPr>
        </p:nvPicPr>
        <p:blipFill rotWithShape="1">
          <a:blip r:embed="rId6"/>
          <a:srcRect l="-31" r="35" b="-6683"/>
          <a:stretch/>
        </p:blipFill>
        <p:spPr>
          <a:xfrm>
            <a:off x="682625" y="2095818"/>
            <a:ext cx="10826750" cy="3132137"/>
          </a:xfrm>
          <a:prstGeom prst="rect">
            <a:avLst/>
          </a:prstGeom>
        </p:spPr>
      </p:pic>
      <p:pic>
        <p:nvPicPr>
          <p:cNvPr id="176" name="Google Shape;176;p6"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5" name="Audio 24">
            <a:extLst>
              <a:ext uri="{FF2B5EF4-FFF2-40B4-BE49-F238E27FC236}">
                <a16:creationId xmlns:a16="http://schemas.microsoft.com/office/drawing/2014/main" id="{7611B731-DDE6-A33D-862F-3F7DA044212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952"/>
    </mc:Choice>
    <mc:Fallback>
      <p:transition spd="slow" advTm="78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DATA AT REST: Full disk encryption.</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DATA IN FLIGHT: Cryptographic protocols, end-to-end encryption.</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DATA IN USE: Two-Factor/Multi-Factor Authentication, identity management tools.</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extLst>
              <a:ext uri="{FF2B5EF4-FFF2-40B4-BE49-F238E27FC236}">
                <a16:creationId xmlns:a16="http://schemas.microsoft.com/office/drawing/2014/main" id="{E4C9F67C-5B28-CF7E-9D41-D1B709D0B89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823"/>
    </mc:Choice>
    <mc:Fallback>
      <p:transition spd="slow" advTm="56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Identify users before permitting system use.</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Allocate privileges to authenticated users.</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Monitor the authority and activities of authenticated users.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extLst>
              <a:ext uri="{FF2B5EF4-FFF2-40B4-BE49-F238E27FC236}">
                <a16:creationId xmlns:a16="http://schemas.microsoft.com/office/drawing/2014/main" id="{50CFD4BA-F7A2-9E4E-670C-59786F9B6DE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878"/>
    </mc:Choice>
    <mc:Fallback>
      <p:transition spd="slow" advTm="54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Google unit tests to enforce standards STD-CPP-002 (Data Value) and STD-CPP-005 (Memory Protection)</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1: Verify collection is empty when created.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shot of code&#10;&#10;Description automatically generated">
            <a:extLst>
              <a:ext uri="{FF2B5EF4-FFF2-40B4-BE49-F238E27FC236}">
                <a16:creationId xmlns:a16="http://schemas.microsoft.com/office/drawing/2014/main" id="{C20CDF96-D3BA-2E88-EAEC-FCBAD733A9D9}"/>
              </a:ext>
            </a:extLst>
          </p:cNvPr>
          <p:cNvPicPr>
            <a:picLocks noChangeAspect="1"/>
          </p:cNvPicPr>
          <p:nvPr/>
        </p:nvPicPr>
        <p:blipFill>
          <a:blip r:embed="rId7"/>
          <a:stretch>
            <a:fillRect/>
          </a:stretch>
        </p:blipFill>
        <p:spPr>
          <a:xfrm>
            <a:off x="685800" y="4093205"/>
            <a:ext cx="4597400" cy="2216336"/>
          </a:xfrm>
          <a:prstGeom prst="rect">
            <a:avLst/>
          </a:prstGeom>
        </p:spPr>
      </p:pic>
      <p:pic>
        <p:nvPicPr>
          <p:cNvPr id="11" name="Audio 10">
            <a:extLst>
              <a:ext uri="{FF2B5EF4-FFF2-40B4-BE49-F238E27FC236}">
                <a16:creationId xmlns:a16="http://schemas.microsoft.com/office/drawing/2014/main" id="{45518B08-58F5-F0DE-091E-D341AF27D4E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926"/>
    </mc:Choice>
    <mc:Fallback>
      <p:transition spd="slow" advTm="3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2</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Verify that five values can be added to a collection.</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computer screen shot of code&#10;&#10;Description automatically generated">
            <a:extLst>
              <a:ext uri="{FF2B5EF4-FFF2-40B4-BE49-F238E27FC236}">
                <a16:creationId xmlns:a16="http://schemas.microsoft.com/office/drawing/2014/main" id="{20CD7240-44DD-D2F7-B8CA-254FA122F3B5}"/>
              </a:ext>
            </a:extLst>
          </p:cNvPr>
          <p:cNvPicPr>
            <a:picLocks noChangeAspect="1"/>
          </p:cNvPicPr>
          <p:nvPr/>
        </p:nvPicPr>
        <p:blipFill>
          <a:blip r:embed="rId7"/>
          <a:stretch>
            <a:fillRect/>
          </a:stretch>
        </p:blipFill>
        <p:spPr>
          <a:xfrm>
            <a:off x="685800" y="2942160"/>
            <a:ext cx="4749800" cy="3276600"/>
          </a:xfrm>
          <a:prstGeom prst="rect">
            <a:avLst/>
          </a:prstGeom>
        </p:spPr>
      </p:pic>
      <p:pic>
        <p:nvPicPr>
          <p:cNvPr id="6" name="Audio 5">
            <a:extLst>
              <a:ext uri="{FF2B5EF4-FFF2-40B4-BE49-F238E27FC236}">
                <a16:creationId xmlns:a16="http://schemas.microsoft.com/office/drawing/2014/main" id="{C878AD64-CC53-2A30-E518-C4489893B76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27541895"/>
      </p:ext>
    </p:extLst>
  </p:cSld>
  <p:clrMapOvr>
    <a:masterClrMapping/>
  </p:clrMapOvr>
  <mc:AlternateContent xmlns:mc="http://schemas.openxmlformats.org/markup-compatibility/2006">
    <mc:Choice xmlns:p14="http://schemas.microsoft.com/office/powerpoint/2010/main" Requires="p14">
      <p:transition spd="slow" p14:dur="2000" advTm="27680"/>
    </mc:Choice>
    <mc:Fallback>
      <p:transition spd="slow" advTm="2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370</TotalTime>
  <Words>724</Words>
  <Application>Microsoft Macintosh PowerPoint</Application>
  <PresentationFormat>Widescreen</PresentationFormat>
  <Paragraphs>129</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 2</vt:lpstr>
      <vt:lpstr>Test 3</vt:lpstr>
      <vt:lpstr>Test 4</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Ali-Brown, Babatunde</cp:lastModifiedBy>
  <cp:revision>10</cp:revision>
  <dcterms:created xsi:type="dcterms:W3CDTF">2020-08-19T17:59:24Z</dcterms:created>
  <dcterms:modified xsi:type="dcterms:W3CDTF">2024-02-24T01:03:17Z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